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147469785" r:id="rId5"/>
    <p:sldId id="2147469993" r:id="rId6"/>
    <p:sldId id="2147469968" r:id="rId7"/>
    <p:sldId id="2147469996" r:id="rId8"/>
    <p:sldId id="2147469994" r:id="rId9"/>
    <p:sldId id="2147469995" r:id="rId10"/>
    <p:sldId id="2147469992" r:id="rId11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DA938-81EA-CF5C-783C-255AFBA9E8B1}" name="Díaz Madero, Ana" initials="AD" userId="S::a.diaz.madero@accenture.com::81e3d516-de34-4d34-a341-3b8488f0c93d" providerId="AD"/>
  <p188:author id="{D4A5E4B3-B81E-928C-0E66-8AF154F74CB0}" name="Estables Rodriguez, Maria Nuria" initials="EN" userId="S::nuria.estables@digital.gob.es::d538d3b8-abb6-4d1d-9384-67d85a06a9b3" providerId="AD"/>
  <p188:author id="{770F48C5-0273-38D9-65CA-6A4720AC354E}" name="JUAN MIGUEL HURTADO MONTEJANO" initials="JM" userId="S::juan.hurtado@correo.gob.es::0b7efdb5-fae4-4769-a124-1e9951ff1d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058"/>
    <a:srgbClr val="059259"/>
    <a:srgbClr val="5FFE04"/>
    <a:srgbClr val="C5FF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55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DD6CD-2E69-449A-8216-69574EAD90EF}" type="datetimeFigureOut">
              <a:rPr lang="en-ES" smtClean="0"/>
              <a:t>6/4/2025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7560F-D470-4785-87CB-4E1BCFB7E3A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4352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CDB-8FBE-407A-A88F-7A92BDC8C466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421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2027C-5F16-791B-2997-2E130821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D042-8EBE-5906-0B87-D7B3FE0E2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8A9B-F4D3-0B5F-6A73-6E7663EEF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CA435-0DDC-4232-1C3F-5D23DD8E1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66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A90F-8170-D54E-7A7D-F38EEDB8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6EDBA-853C-B71E-0358-0DBF52F3E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AFD5D-C9FC-6414-7F5D-09564B39A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A7B1-1CCC-0C02-8246-3C12A1C39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25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F948-9DB7-A753-C627-68E0E813C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91B12-045D-C4FF-E5F0-03F186923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4AC2D-C89A-26E4-8C4B-E8A56C66D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4DC0-FFEF-1A68-2132-93A1FA9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B3D2-5DCE-0886-73EC-0A8768AB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48267-A28B-8CAC-925C-8ECB151E2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132E0-A6E0-0AFD-587A-A828CCF18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96E8-77E0-6A9D-0447-9A191BCFC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4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BBC0-B987-1F72-B877-0061C19D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93170-C50E-A87C-D8A1-2CA0FDBCC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DC164-AAD9-86F4-7297-F1AB7015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CC65-1B45-A7A2-0284-15AEDF5A9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17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88C66-5D18-BC5C-6085-A5425BE2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3E092-641E-997A-AED2-E3DCB90FD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4E5E6-09E5-D3AB-646E-C587DA03D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D441-ACEE-E8CE-5EAE-72E6EABD0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CDB-8FBE-407A-A88F-7A92BDC8C466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1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8931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34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83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411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75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877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10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049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096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81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81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E553A7-3BE6-5847-9BA0-AB24CDC01EC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00574"/>
            <a:ext cx="12192000" cy="7412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A0716E-6897-4B46-8228-97D73D6C69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" y="1"/>
            <a:ext cx="12208108" cy="7658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39CF8A-FCDD-7F42-BC5F-204EF8E49F2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247" y="255833"/>
            <a:ext cx="2255780" cy="277567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FF0AE96-7260-9149-B3B8-5321760284C3}"/>
              </a:ext>
            </a:extLst>
          </p:cNvPr>
          <p:cNvCxnSpPr>
            <a:cxnSpLocks/>
          </p:cNvCxnSpPr>
          <p:nvPr/>
        </p:nvCxnSpPr>
        <p:spPr>
          <a:xfrm>
            <a:off x="0" y="6100573"/>
            <a:ext cx="12192000" cy="0"/>
          </a:xfrm>
          <a:prstGeom prst="line">
            <a:avLst/>
          </a:prstGeom>
          <a:ln>
            <a:solidFill>
              <a:srgbClr val="B2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CA1C90-E80D-1546-AA2C-047C1FBA62FB}"/>
              </a:ext>
            </a:extLst>
          </p:cNvPr>
          <p:cNvSpPr txBox="1"/>
          <p:nvPr userDrawn="1"/>
        </p:nvSpPr>
        <p:spPr>
          <a:xfrm>
            <a:off x="11598446" y="246141"/>
            <a:ext cx="3465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02F3944-8F15-B840-AEF4-3E681514F6BE}" type="slidenum">
              <a:rPr lang="es-ES" sz="1067" smtClean="0">
                <a:solidFill>
                  <a:schemeClr val="bg1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pPr algn="ctr"/>
              <a:t>‹#›</a:t>
            </a:fld>
            <a:endParaRPr lang="es-ES" sz="1067">
              <a:solidFill>
                <a:schemeClr val="bg1"/>
              </a:solidFill>
              <a:latin typeface="DIN Pro" panose="020B0504020101020102" pitchFamily="34" charset="0"/>
              <a:cs typeface="DIN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7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AF9D19-4B6B-5D41-BD8C-6FC304DEA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2" r="14095"/>
          <a:stretch/>
        </p:blipFill>
        <p:spPr>
          <a:xfrm>
            <a:off x="5291035" y="736337"/>
            <a:ext cx="6900965" cy="49075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35BAC73-817C-AD47-BD05-86043206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7AE9228-E036-D144-B4A5-DAD7D7122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805" y="6323674"/>
            <a:ext cx="246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5888F9-93C8-4D42-AA13-119431B8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14399"/>
            <a:ext cx="1003399" cy="9884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51B77EC-D867-454F-8DD1-2479A5BAD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44" y="1207204"/>
            <a:ext cx="3386667" cy="4233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0FB000-DB99-174E-B99A-F0963BFEDA2F}"/>
              </a:ext>
            </a:extLst>
          </p:cNvPr>
          <p:cNvSpPr txBox="1"/>
          <p:nvPr/>
        </p:nvSpPr>
        <p:spPr>
          <a:xfrm>
            <a:off x="1253062" y="1744264"/>
            <a:ext cx="5341701" cy="2390141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defTabSz="914377"/>
            <a:r>
              <a:rPr lang="es-ES" sz="3733" spc="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PLANTILLA</a:t>
            </a:r>
          </a:p>
          <a:p>
            <a:pPr defTabSz="914377"/>
            <a:endParaRPr lang="es-ES" sz="3733" spc="400" dirty="0">
              <a:solidFill>
                <a:prstClr val="white"/>
              </a:solidFill>
              <a:latin typeface="DIN Pro" panose="020B0504020101020102" pitchFamily="34" charset="0"/>
            </a:endParaRPr>
          </a:p>
          <a:p>
            <a:pPr defTabSz="914377"/>
            <a:r>
              <a:rPr lang="en-US" sz="3733" spc="400" dirty="0">
                <a:solidFill>
                  <a:prstClr val="white"/>
                </a:solidFill>
                <a:latin typeface="DIN Pro" panose="020B0504020101020102" pitchFamily="34" charset="0"/>
              </a:rPr>
              <a:t>Hackathon GenAI 2025</a:t>
            </a:r>
            <a:endParaRPr lang="es-ES" sz="3733" spc="400" dirty="0">
              <a:solidFill>
                <a:prstClr val="white"/>
              </a:solidFill>
              <a:latin typeface="DIN Pro" panose="020B0504020101020102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6F94BC-EE7F-D64E-B6BE-84B5453821E5}"/>
              </a:ext>
            </a:extLst>
          </p:cNvPr>
          <p:cNvSpPr txBox="1"/>
          <p:nvPr/>
        </p:nvSpPr>
        <p:spPr>
          <a:xfrm>
            <a:off x="1253062" y="4949821"/>
            <a:ext cx="4082105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 </a:t>
            </a:r>
          </a:p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25 junio 2025</a:t>
            </a:r>
            <a:endParaRPr lang="es-ES" sz="1850" spc="400" dirty="0">
              <a:solidFill>
                <a:prstClr val="white"/>
              </a:solidFill>
              <a:latin typeface="DIN Pro" panose="020B0504020101020102" pitchFamily="34" charset="0"/>
              <a:cs typeface="DIN Pro" panose="020B0504020101020102" pitchFamily="34" charset="0"/>
            </a:endParaRP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6CCFF0F7-4A1B-66BC-1EB7-739DAAF039DD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508000" cy="353435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1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21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0CDB-910A-FC58-2464-B1BAA921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B7C158-36D3-7185-DA2F-8ACA7DEC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028946-1C3A-13B8-8F43-7D7EA1256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7BE8F54C-1CBC-0476-E53F-FCAAFC1A8340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2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BD669C92-9058-7A7C-775F-EE29C1980CF5}"/>
              </a:ext>
            </a:extLst>
          </p:cNvPr>
          <p:cNvSpPr txBox="1"/>
          <p:nvPr/>
        </p:nvSpPr>
        <p:spPr>
          <a:xfrm>
            <a:off x="424868" y="197916"/>
            <a:ext cx="640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EQUIPO Y PROPUESTA DE VALOR DE LA SOLUCIÓN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A411A-C323-D375-1A00-366A2BA58F67}"/>
              </a:ext>
            </a:extLst>
          </p:cNvPr>
          <p:cNvSpPr/>
          <p:nvPr/>
        </p:nvSpPr>
        <p:spPr>
          <a:xfrm>
            <a:off x="2665938" y="3429000"/>
            <a:ext cx="1842654" cy="1821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26DAA5-D17F-AC36-CD8D-974C2D287ECD}"/>
              </a:ext>
            </a:extLst>
          </p:cNvPr>
          <p:cNvSpPr/>
          <p:nvPr/>
        </p:nvSpPr>
        <p:spPr>
          <a:xfrm>
            <a:off x="5152830" y="3429000"/>
            <a:ext cx="1842654" cy="1821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182550-4618-0098-EE12-EC07127A6150}"/>
              </a:ext>
            </a:extLst>
          </p:cNvPr>
          <p:cNvSpPr/>
          <p:nvPr/>
        </p:nvSpPr>
        <p:spPr>
          <a:xfrm>
            <a:off x="7639722" y="3429000"/>
            <a:ext cx="1842654" cy="18218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F5242C-FE77-2617-004B-4D838F5F6166}"/>
              </a:ext>
            </a:extLst>
          </p:cNvPr>
          <p:cNvSpPr txBox="1"/>
          <p:nvPr/>
        </p:nvSpPr>
        <p:spPr>
          <a:xfrm>
            <a:off x="4550753" y="1145462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Propuesta de Valor</a:t>
            </a:r>
          </a:p>
        </p:txBody>
      </p:sp>
      <p:sp>
        <p:nvSpPr>
          <p:cNvPr id="10" name="CuadroTexto 8">
            <a:extLst>
              <a:ext uri="{FF2B5EF4-FFF2-40B4-BE49-F238E27FC236}">
                <a16:creationId xmlns:a16="http://schemas.microsoft.com/office/drawing/2014/main" id="{F483261D-ADDD-3582-2459-A13314A93592}"/>
              </a:ext>
            </a:extLst>
          </p:cNvPr>
          <p:cNvSpPr txBox="1"/>
          <p:nvPr/>
        </p:nvSpPr>
        <p:spPr>
          <a:xfrm>
            <a:off x="1276267" y="1849106"/>
            <a:ext cx="915577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>
              <a:lnSpc>
                <a:spcPts val="1500"/>
              </a:lnSpc>
              <a:buNone/>
            </a:pPr>
            <a:r>
              <a:rPr lang="es-ES" i="1" dirty="0"/>
              <a:t>Escribe a continuación la frase que describe de manera completa vuestra solución</a:t>
            </a:r>
            <a:br>
              <a:rPr lang="es-ES" i="1" dirty="0"/>
            </a:br>
            <a:r>
              <a:rPr lang="en-US" i="1" dirty="0"/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DIN Pro" panose="020B0504020101020102" pitchFamily="34" charset="0"/>
              <a:ea typeface="+mn-ea"/>
              <a:cs typeface="DIN Pro" panose="020B0504020101020102" pitchFamily="34" charset="0"/>
            </a:endParaRPr>
          </a:p>
        </p:txBody>
      </p:sp>
      <p:sp>
        <p:nvSpPr>
          <p:cNvPr id="11" name="CuadroTexto 8">
            <a:extLst>
              <a:ext uri="{FF2B5EF4-FFF2-40B4-BE49-F238E27FC236}">
                <a16:creationId xmlns:a16="http://schemas.microsoft.com/office/drawing/2014/main" id="{8259E588-36DF-7481-FB9C-13CD3E482455}"/>
              </a:ext>
            </a:extLst>
          </p:cNvPr>
          <p:cNvSpPr txBox="1"/>
          <p:nvPr/>
        </p:nvSpPr>
        <p:spPr>
          <a:xfrm>
            <a:off x="3176101" y="5404761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Nombre 1</a:t>
            </a:r>
          </a:p>
        </p:txBody>
      </p:sp>
      <p:sp>
        <p:nvSpPr>
          <p:cNvPr id="12" name="CuadroTexto 8">
            <a:extLst>
              <a:ext uri="{FF2B5EF4-FFF2-40B4-BE49-F238E27FC236}">
                <a16:creationId xmlns:a16="http://schemas.microsoft.com/office/drawing/2014/main" id="{21715E7A-090F-8BDF-7D39-A24EC36E9006}"/>
              </a:ext>
            </a:extLst>
          </p:cNvPr>
          <p:cNvSpPr txBox="1"/>
          <p:nvPr/>
        </p:nvSpPr>
        <p:spPr>
          <a:xfrm>
            <a:off x="5675973" y="5404761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Nombre 2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602E2546-2641-65D5-BECB-FF53D9884C15}"/>
              </a:ext>
            </a:extLst>
          </p:cNvPr>
          <p:cNvSpPr txBox="1"/>
          <p:nvPr/>
        </p:nvSpPr>
        <p:spPr>
          <a:xfrm>
            <a:off x="8175846" y="5404761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Nombre 2</a:t>
            </a:r>
          </a:p>
        </p:txBody>
      </p:sp>
    </p:spTree>
    <p:extLst>
      <p:ext uri="{BB962C8B-B14F-4D97-AF65-F5344CB8AC3E}">
        <p14:creationId xmlns:p14="http://schemas.microsoft.com/office/powerpoint/2010/main" val="341252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D6D8A-04CE-4BD5-A379-68615872C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30FE2FD-7FD1-ECB3-6F2B-92E5769B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D7BC4EC-73BB-A6D3-0467-8F9A14D2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536CB2DB-3DE5-FD86-8CC1-3520E7C07718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3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B07F6BF6-6047-9B0A-EA0F-0701B5061D92}"/>
              </a:ext>
            </a:extLst>
          </p:cNvPr>
          <p:cNvSpPr txBox="1"/>
          <p:nvPr/>
        </p:nvSpPr>
        <p:spPr>
          <a:xfrm>
            <a:off x="424868" y="197916"/>
            <a:ext cx="44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DEFINICIÓN DE LA PROBLEMATICA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BC45D-AE0F-FCF4-551F-69A60081DDEB}"/>
              </a:ext>
            </a:extLst>
          </p:cNvPr>
          <p:cNvSpPr txBox="1"/>
          <p:nvPr/>
        </p:nvSpPr>
        <p:spPr>
          <a:xfrm>
            <a:off x="294410" y="1249325"/>
            <a:ext cx="11389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/>
              <a:t>Describe el contexto, los actores involucrados y por qué esta problemática es importante abordar ahora.</a:t>
            </a:r>
          </a:p>
          <a:p>
            <a:r>
              <a:rPr lang="es-ES" i="1" dirty="0"/>
              <a:t>¿Por qué es relevante y urgente?</a:t>
            </a:r>
          </a:p>
          <a:p>
            <a:r>
              <a:rPr lang="es-ES" i="1" dirty="0"/>
              <a:t>Datos o </a:t>
            </a:r>
            <a:r>
              <a:rPr lang="es-ES" i="1" dirty="0" err="1"/>
              <a:t>insights</a:t>
            </a:r>
            <a:r>
              <a:rPr lang="es-ES" i="1" dirty="0"/>
              <a:t> clave que lo respalden</a:t>
            </a:r>
            <a:endParaRPr lang="en-ES" i="1" dirty="0"/>
          </a:p>
        </p:txBody>
      </p:sp>
    </p:spTree>
    <p:extLst>
      <p:ext uri="{BB962C8B-B14F-4D97-AF65-F5344CB8AC3E}">
        <p14:creationId xmlns:p14="http://schemas.microsoft.com/office/powerpoint/2010/main" val="84655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CFA6-0A46-4B77-9D14-F4BB1D3C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9AEA168-C3D5-576E-379C-4FB306E6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0701F1-554D-B78E-E2D0-2AC19E4AE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640040EF-C0C0-5642-F2ED-AF0951B91123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4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9876484D-61D9-31F1-F375-1CCE2C3240F5}"/>
              </a:ext>
            </a:extLst>
          </p:cNvPr>
          <p:cNvSpPr txBox="1"/>
          <p:nvPr/>
        </p:nvSpPr>
        <p:spPr>
          <a:xfrm>
            <a:off x="424868" y="197916"/>
            <a:ext cx="303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SOLUCIÓN PROPUESTA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Pro" panose="020B0504020101020102" pitchFamily="34" charset="0"/>
              <a:ea typeface="+mn-ea"/>
              <a:cs typeface="DIN Pro" panose="020B0504020101020102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FD873-ED9F-5F0F-A153-A4BA8F0F4BC4}"/>
              </a:ext>
            </a:extLst>
          </p:cNvPr>
          <p:cNvSpPr txBox="1"/>
          <p:nvPr/>
        </p:nvSpPr>
        <p:spPr>
          <a:xfrm>
            <a:off x="536394" y="1175016"/>
            <a:ext cx="1141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i="1" dirty="0"/>
              <a:t>¿Qué hace exactamente la solución?¿Cómo responde al reto planteado?¿Qué resultados o beneficios espera generar?</a:t>
            </a:r>
          </a:p>
        </p:txBody>
      </p:sp>
    </p:spTree>
    <p:extLst>
      <p:ext uri="{BB962C8B-B14F-4D97-AF65-F5344CB8AC3E}">
        <p14:creationId xmlns:p14="http://schemas.microsoft.com/office/powerpoint/2010/main" val="18501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D50C-9DF9-EDE7-9B17-8BC09EAD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60DAE42-700A-4457-2157-32DE07C2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7A320A8-896C-7490-6D6A-97526EC4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87B3A6EE-22C1-0276-25D1-CE8A83C754E0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5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34677004-1198-5385-65D8-E2FEFB38675F}"/>
              </a:ext>
            </a:extLst>
          </p:cNvPr>
          <p:cNvSpPr txBox="1"/>
          <p:nvPr/>
        </p:nvSpPr>
        <p:spPr>
          <a:xfrm>
            <a:off x="424868" y="197916"/>
            <a:ext cx="664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TRABAJOS REALIZADOS DURANTE LA COMPETICIÓN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C773D-816B-4C04-92DB-1F3D98788180}"/>
              </a:ext>
            </a:extLst>
          </p:cNvPr>
          <p:cNvSpPr txBox="1"/>
          <p:nvPr/>
        </p:nvSpPr>
        <p:spPr>
          <a:xfrm>
            <a:off x="10392325" y="1636681"/>
            <a:ext cx="636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600"/>
              </a:spcBef>
              <a:defRPr/>
            </a:pPr>
            <a:endParaRPr lang="es-ES" sz="1800" b="1" dirty="0">
              <a:solidFill>
                <a:prstClr val="black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0F2E7-4AAB-525E-A527-2D4AB2CD25C2}"/>
              </a:ext>
            </a:extLst>
          </p:cNvPr>
          <p:cNvSpPr txBox="1"/>
          <p:nvPr/>
        </p:nvSpPr>
        <p:spPr>
          <a:xfrm>
            <a:off x="424868" y="1311820"/>
            <a:ext cx="10903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ES" i="1" dirty="0"/>
              <a:t>Tecnologías implementadas: Detalle de las herramientas, metodologías y </a:t>
            </a:r>
            <a:r>
              <a:rPr lang="es-ES" i="1" dirty="0" err="1"/>
              <a:t>frameworks</a:t>
            </a:r>
            <a:r>
              <a:rPr lang="es-ES" i="1" dirty="0"/>
              <a:t> utilizados en el desarrollo de la solución. Explicación de su elección y beneficios.</a:t>
            </a:r>
          </a:p>
          <a:p>
            <a:pPr algn="just">
              <a:buNone/>
            </a:pPr>
            <a:r>
              <a:rPr lang="es-ES" i="1" dirty="0"/>
              <a:t>¿Qué datos han utilizado y cómo?¿Qué modelo generativo han desarrollado o aplicado?</a:t>
            </a:r>
          </a:p>
        </p:txBody>
      </p:sp>
    </p:spTree>
    <p:extLst>
      <p:ext uri="{BB962C8B-B14F-4D97-AF65-F5344CB8AC3E}">
        <p14:creationId xmlns:p14="http://schemas.microsoft.com/office/powerpoint/2010/main" val="36139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B544B-FCC8-5F13-6946-6552EE09E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B4F01B3-632F-C440-5E16-F697E4E9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AFD1CA2-24D7-02B1-3F35-20CFB6CA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12864F2E-7B14-DD86-656C-86483E1D1266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6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A30F7CA9-9A9A-4C84-FF73-6D766DCEE460}"/>
              </a:ext>
            </a:extLst>
          </p:cNvPr>
          <p:cNvSpPr txBox="1"/>
          <p:nvPr/>
        </p:nvSpPr>
        <p:spPr>
          <a:xfrm>
            <a:off x="424868" y="197916"/>
            <a:ext cx="341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VIABILIDAD DEL NEGOCIO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556ED-4BD7-AD3B-EB30-08728DE3ACBA}"/>
              </a:ext>
            </a:extLst>
          </p:cNvPr>
          <p:cNvSpPr txBox="1"/>
          <p:nvPr/>
        </p:nvSpPr>
        <p:spPr>
          <a:xfrm>
            <a:off x="424868" y="1082684"/>
            <a:ext cx="10492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i="1" dirty="0"/>
              <a:t>Demuestra que la solución es factible desde el punto de vista económico y operativo. Incluye aspectos como: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Segmento de clientes a los que va dirigido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Potencial de 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Competencia (si aplica)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 err="1"/>
              <a:t>Roadmap</a:t>
            </a:r>
            <a:r>
              <a:rPr lang="es-ES" i="1" dirty="0"/>
              <a:t> básico: qué vendría después del hackathon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¿Qué necesitarían para seguir desarrollando esta solución?</a:t>
            </a:r>
          </a:p>
        </p:txBody>
      </p:sp>
    </p:spTree>
    <p:extLst>
      <p:ext uri="{BB962C8B-B14F-4D97-AF65-F5344CB8AC3E}">
        <p14:creationId xmlns:p14="http://schemas.microsoft.com/office/powerpoint/2010/main" val="3689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6FAD-0D37-FC73-BF42-EF21BAD0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7F5DFB-19D6-5ECC-409A-F2E83454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2" r="14095"/>
          <a:stretch/>
        </p:blipFill>
        <p:spPr>
          <a:xfrm>
            <a:off x="5291035" y="736337"/>
            <a:ext cx="6900965" cy="49075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45F539-10DA-D6DC-547F-4DE993974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0DE18DF-040F-4A32-25E9-46F00945E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805" y="6323674"/>
            <a:ext cx="246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83EAD73-3E9E-72E1-B17A-DF9E0A622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14399"/>
            <a:ext cx="1003399" cy="9884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206DCEA-E8C4-4FC7-EEE1-CDE1A1AFD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44" y="1207204"/>
            <a:ext cx="3386667" cy="4233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0217836-5C3A-EE82-1321-1830CD35A50A}"/>
              </a:ext>
            </a:extLst>
          </p:cNvPr>
          <p:cNvSpPr txBox="1"/>
          <p:nvPr/>
        </p:nvSpPr>
        <p:spPr>
          <a:xfrm>
            <a:off x="1253062" y="1744264"/>
            <a:ext cx="5341701" cy="2472343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defTabSz="914377"/>
            <a:r>
              <a:rPr lang="es-ES" sz="3733" spc="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KICK OFF – RETO 3</a:t>
            </a:r>
          </a:p>
          <a:p>
            <a:pPr defTabSz="914377"/>
            <a:br>
              <a:rPr lang="es-ES" sz="3733" spc="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</a:br>
            <a:r>
              <a:rPr lang="en-US" sz="3733" spc="400" dirty="0">
                <a:solidFill>
                  <a:prstClr val="white"/>
                </a:solidFill>
                <a:latin typeface="DIN Pro" panose="020B0504020101020102" pitchFamily="34" charset="0"/>
              </a:rPr>
              <a:t>Hackathon GenAI 2025</a:t>
            </a:r>
            <a:endParaRPr lang="es-ES" sz="3733" spc="400" dirty="0">
              <a:solidFill>
                <a:prstClr val="white"/>
              </a:solidFill>
              <a:latin typeface="DIN Pro" panose="020B0504020101020102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5828C3-1794-414B-EC75-34DBEE420193}"/>
              </a:ext>
            </a:extLst>
          </p:cNvPr>
          <p:cNvSpPr txBox="1"/>
          <p:nvPr/>
        </p:nvSpPr>
        <p:spPr>
          <a:xfrm>
            <a:off x="1253062" y="4949821"/>
            <a:ext cx="4082105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 </a:t>
            </a:r>
          </a:p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6 junio 2025</a:t>
            </a:r>
            <a:endParaRPr lang="es-ES" sz="1850" spc="400" dirty="0">
              <a:solidFill>
                <a:prstClr val="white"/>
              </a:solidFill>
              <a:latin typeface="DIN Pro" panose="020B0504020101020102" pitchFamily="34" charset="0"/>
              <a:cs typeface="DIN Pro" panose="020B0504020101020102" pitchFamily="34" charset="0"/>
            </a:endParaRP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E343FB87-A781-7174-3B6E-AB5F8520FE48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508000" cy="353435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7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8699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960713-6905-4abf-aa60-45894f93ba4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70FE413A4C0A469B6FDD73345F14D7" ma:contentTypeVersion="13" ma:contentTypeDescription="Crear nuevo documento." ma:contentTypeScope="" ma:versionID="f77a9e91b4cefc533d4631cdc287c689">
  <xsd:schema xmlns:xsd="http://www.w3.org/2001/XMLSchema" xmlns:xs="http://www.w3.org/2001/XMLSchema" xmlns:p="http://schemas.microsoft.com/office/2006/metadata/properties" xmlns:ns2="b5960713-6905-4abf-aa60-45894f93ba49" targetNamespace="http://schemas.microsoft.com/office/2006/metadata/properties" ma:root="true" ma:fieldsID="1642a48280eff1bce25582ccbbe14508" ns2:_="">
    <xsd:import namespace="b5960713-6905-4abf-aa60-45894f93b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60713-6905-4abf-aa60-45894f93b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dea7e4b4-080f-4af5-898c-d5b6bd791e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D9CC7A-30BE-444B-91C5-BE01B0067CA7}">
  <ds:schemaRefs>
    <ds:schemaRef ds:uri="b5960713-6905-4abf-aa60-45894f93ba49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729506F-2E10-419A-9BA1-0FC9264C4D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960713-6905-4abf-aa60-45894f93b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3E53E-0603-4C78-B2E5-6EB5E81910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226</Words>
  <Application>Microsoft Office PowerPoint</Application>
  <PresentationFormat>Widescreen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Calibri</vt:lpstr>
      <vt:lpstr>DIN Pro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Díaz Madero, Ana</dc:creator>
  <cp:lastModifiedBy>Díaz Madero, Ana</cp:lastModifiedBy>
  <cp:revision>4</cp:revision>
  <dcterms:created xsi:type="dcterms:W3CDTF">2025-02-10T14:56:02Z</dcterms:created>
  <dcterms:modified xsi:type="dcterms:W3CDTF">2025-06-05T15:04:42Z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0x0101005F70FE413A4C0A469B6FDD73345F14D7</vt:lpwstr>
  </property>
  <property fmtid="{D5CDD505-2E9C-101B-9397-08002B2CF9AE}" pid="3" name="MediaServiceImageTags">
    <vt:lpwstr/>
  </property>
</Properties>
</file>